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6" d="100"/>
          <a:sy n="56" d="100"/>
        </p:scale>
        <p:origin x="1240"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1303020"/>
            <a:ext cx="5769643" cy="501633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 </a:t>
            </a:r>
          </a:p>
          <a:p>
            <a:pPr>
              <a:lnSpc>
                <a:spcPct val="100000"/>
              </a:lnSpc>
              <a:spcBef>
                <a:spcPts val="1400"/>
              </a:spcBef>
            </a:pPr>
            <a:r>
              <a:rPr lang="en-US" sz="1600" dirty="0"/>
              <a:t>Data collection • </a:t>
            </a:r>
          </a:p>
          <a:p>
            <a:pPr>
              <a:lnSpc>
                <a:spcPct val="100000"/>
              </a:lnSpc>
              <a:spcBef>
                <a:spcPts val="1400"/>
              </a:spcBef>
            </a:pPr>
            <a:r>
              <a:rPr lang="en-US" sz="1600" dirty="0"/>
              <a:t>Data wrangling Visualization </a:t>
            </a:r>
          </a:p>
          <a:p>
            <a:pPr>
              <a:lnSpc>
                <a:spcPct val="100000"/>
              </a:lnSpc>
              <a:spcBef>
                <a:spcPts val="1400"/>
              </a:spcBef>
            </a:pPr>
            <a:r>
              <a:rPr lang="en-US" sz="1600" dirty="0"/>
              <a:t>Exploratory Data Analysis with Data</a:t>
            </a:r>
          </a:p>
          <a:p>
            <a:pPr>
              <a:lnSpc>
                <a:spcPct val="100000"/>
              </a:lnSpc>
              <a:spcBef>
                <a:spcPts val="1400"/>
              </a:spcBef>
            </a:pPr>
            <a:r>
              <a:rPr lang="en-US" sz="1600" dirty="0"/>
              <a:t>Exploratory Data Analysis with SQL </a:t>
            </a:r>
          </a:p>
          <a:p>
            <a:pPr>
              <a:lnSpc>
                <a:spcPct val="100000"/>
              </a:lnSpc>
              <a:spcBef>
                <a:spcPts val="1400"/>
              </a:spcBef>
            </a:pPr>
            <a:r>
              <a:rPr lang="en-US" sz="1600" dirty="0"/>
              <a:t>Building an interactive map with Folium </a:t>
            </a:r>
          </a:p>
          <a:p>
            <a:pPr>
              <a:lnSpc>
                <a:spcPct val="100000"/>
              </a:lnSpc>
              <a:spcBef>
                <a:spcPts val="1400"/>
              </a:spcBef>
            </a:pPr>
            <a:r>
              <a:rPr lang="en-US" sz="1600" dirty="0"/>
              <a:t>Building a Dashboard with </a:t>
            </a:r>
            <a:r>
              <a:rPr lang="en-US" sz="1600" dirty="0" err="1"/>
              <a:t>Plotly</a:t>
            </a:r>
            <a:r>
              <a:rPr lang="en-US" sz="1600" dirty="0"/>
              <a:t> Dash </a:t>
            </a:r>
          </a:p>
          <a:p>
            <a:pPr>
              <a:lnSpc>
                <a:spcPct val="100000"/>
              </a:lnSpc>
              <a:spcBef>
                <a:spcPts val="1400"/>
              </a:spcBef>
            </a:pPr>
            <a:r>
              <a:rPr lang="en-US" sz="1600" dirty="0"/>
              <a:t>Predictive analysis (Classification)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463040"/>
            <a:ext cx="6573673" cy="45625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1600" dirty="0"/>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a:t>
            </a: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1600" dirty="0"/>
              <a:t>What influences if the rocket will land successfully? • The effect each relationship with certain rocket variables will have in determining the success rate of a successful landing. </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Performed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Performed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Performed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Performed predictive analysis using classification models </a:t>
            </a:r>
            <a:r>
              <a:rPr lang="en-US" sz="6000" dirty="0"/>
              <a:t>– Building, tuning and evaluation of classification models to ensure the best results </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80966"/>
            <a:ext cx="10515600" cy="5351303"/>
          </a:xfrm>
          <a:prstGeom prst="rect">
            <a:avLst/>
          </a:prstGeom>
        </p:spPr>
        <p:txBody>
          <a:bodyPr/>
          <a:lstStyle/>
          <a:p>
            <a:pPr>
              <a:lnSpc>
                <a:spcPct val="100000"/>
              </a:lnSpc>
              <a:spcBef>
                <a:spcPts val="1400"/>
              </a:spcBef>
            </a:pPr>
            <a:r>
              <a:rPr lang="en-US" sz="2000" dirty="0">
                <a:solidFill>
                  <a:schemeClr val="accent3">
                    <a:lumMod val="25000"/>
                  </a:schemeClr>
                </a:solidFill>
                <a:latin typeface="Abadi" panose="020B0604020104020204" pitchFamily="34" charset="0"/>
              </a:rPr>
              <a:t>Data collection process involved a combination of API requests from SpaceX REST </a:t>
            </a:r>
          </a:p>
          <a:p>
            <a:pPr>
              <a:lnSpc>
                <a:spcPct val="100000"/>
              </a:lnSpc>
              <a:spcBef>
                <a:spcPts val="1400"/>
              </a:spcBef>
            </a:pPr>
            <a:r>
              <a:rPr lang="en-US" sz="2000" dirty="0">
                <a:solidFill>
                  <a:schemeClr val="accent3">
                    <a:lumMod val="25000"/>
                  </a:schemeClr>
                </a:solidFill>
                <a:latin typeface="Abadi" panose="020B0604020104020204" pitchFamily="34" charset="0"/>
              </a:rPr>
              <a:t>API and Web Scraping data from a table in </a:t>
            </a:r>
            <a:r>
              <a:rPr lang="en-US" sz="2000" dirty="0" err="1">
                <a:solidFill>
                  <a:schemeClr val="accent3">
                    <a:lumMod val="25000"/>
                  </a:schemeClr>
                </a:solidFill>
                <a:latin typeface="Abadi" panose="020B0604020104020204" pitchFamily="34" charset="0"/>
              </a:rPr>
              <a:t>SpaceX‟s</a:t>
            </a:r>
            <a:r>
              <a:rPr lang="en-US" sz="2000" dirty="0">
                <a:solidFill>
                  <a:schemeClr val="accent3">
                    <a:lumMod val="25000"/>
                  </a:schemeClr>
                </a:solidFill>
                <a:latin typeface="Abadi" panose="020B0604020104020204" pitchFamily="34" charset="0"/>
              </a:rPr>
              <a:t> Wikipedia entry.  </a:t>
            </a:r>
          </a:p>
          <a:p>
            <a:pPr>
              <a:lnSpc>
                <a:spcPct val="100000"/>
              </a:lnSpc>
              <a:spcBef>
                <a:spcPts val="1400"/>
              </a:spcBef>
            </a:pPr>
            <a:r>
              <a:rPr lang="en-US" sz="2000" dirty="0">
                <a:solidFill>
                  <a:schemeClr val="accent3">
                    <a:lumMod val="25000"/>
                  </a:schemeClr>
                </a:solidFill>
                <a:latin typeface="Abadi" panose="020B0604020104020204" pitchFamily="34" charset="0"/>
              </a:rPr>
              <a:t>We had to use both of these data collection methods in order to get complete </a:t>
            </a:r>
          </a:p>
          <a:p>
            <a:pPr>
              <a:lnSpc>
                <a:spcPct val="100000"/>
              </a:lnSpc>
              <a:spcBef>
                <a:spcPts val="1400"/>
              </a:spcBef>
            </a:pPr>
            <a:r>
              <a:rPr lang="en-US" sz="2000" dirty="0">
                <a:solidFill>
                  <a:schemeClr val="accent3">
                    <a:lumMod val="25000"/>
                  </a:schemeClr>
                </a:solidFill>
                <a:latin typeface="Abadi" panose="020B0604020104020204" pitchFamily="34" charset="0"/>
              </a:rPr>
              <a:t>information about the launches for a more detailed analysis.  </a:t>
            </a:r>
          </a:p>
          <a:p>
            <a:pPr>
              <a:lnSpc>
                <a:spcPct val="100000"/>
              </a:lnSpc>
              <a:spcBef>
                <a:spcPts val="1400"/>
              </a:spcBef>
            </a:pPr>
            <a:r>
              <a:rPr lang="en-US" sz="2000" dirty="0">
                <a:solidFill>
                  <a:schemeClr val="accent3">
                    <a:lumMod val="25000"/>
                  </a:schemeClr>
                </a:solidFill>
                <a:latin typeface="Abadi" panose="020B0604020104020204" pitchFamily="34" charset="0"/>
              </a:rPr>
              <a:t>Data Columns are obtained by using SpaceX REST API:  </a:t>
            </a:r>
          </a:p>
          <a:p>
            <a:pPr>
              <a:lnSpc>
                <a:spcPct val="100000"/>
              </a:lnSpc>
              <a:spcBef>
                <a:spcPts val="1400"/>
              </a:spcBef>
            </a:pPr>
            <a:r>
              <a:rPr lang="en-US" sz="2000" dirty="0" err="1">
                <a:solidFill>
                  <a:schemeClr val="accent3">
                    <a:lumMod val="25000"/>
                  </a:schemeClr>
                </a:solidFill>
                <a:latin typeface="Abadi" panose="020B0604020104020204" pitchFamily="34" charset="0"/>
              </a:rPr>
              <a:t>FlightNumber</a:t>
            </a:r>
            <a:r>
              <a:rPr lang="en-US" sz="2000" dirty="0">
                <a:solidFill>
                  <a:schemeClr val="accent3">
                    <a:lumMod val="25000"/>
                  </a:schemeClr>
                </a:solidFill>
                <a:latin typeface="Abadi" panose="020B0604020104020204" pitchFamily="34" charset="0"/>
              </a:rPr>
              <a:t>, Date, </a:t>
            </a:r>
            <a:r>
              <a:rPr lang="en-US" sz="2000" dirty="0" err="1">
                <a:solidFill>
                  <a:schemeClr val="accent3">
                    <a:lumMod val="25000"/>
                  </a:schemeClr>
                </a:solidFill>
                <a:latin typeface="Abadi" panose="020B0604020104020204" pitchFamily="34" charset="0"/>
              </a:rPr>
              <a:t>BoosterVersion</a:t>
            </a:r>
            <a:r>
              <a:rPr lang="en-US" sz="2000" dirty="0">
                <a:solidFill>
                  <a:schemeClr val="accent3">
                    <a:lumMod val="25000"/>
                  </a:schemeClr>
                </a:solidFill>
                <a:latin typeface="Abadi" panose="020B0604020104020204" pitchFamily="34" charset="0"/>
              </a:rPr>
              <a:t>, </a:t>
            </a:r>
            <a:r>
              <a:rPr lang="en-US" sz="2000" dirty="0" err="1">
                <a:solidFill>
                  <a:schemeClr val="accent3">
                    <a:lumMod val="25000"/>
                  </a:schemeClr>
                </a:solidFill>
                <a:latin typeface="Abadi" panose="020B0604020104020204" pitchFamily="34" charset="0"/>
              </a:rPr>
              <a:t>PayloadMass</a:t>
            </a:r>
            <a:r>
              <a:rPr lang="en-US" sz="2000" dirty="0">
                <a:solidFill>
                  <a:schemeClr val="accent3">
                    <a:lumMod val="25000"/>
                  </a:schemeClr>
                </a:solidFill>
                <a:latin typeface="Abadi" panose="020B0604020104020204" pitchFamily="34" charset="0"/>
              </a:rPr>
              <a:t>, Orbit, </a:t>
            </a:r>
            <a:r>
              <a:rPr lang="en-US" sz="2000" dirty="0" err="1">
                <a:solidFill>
                  <a:schemeClr val="accent3">
                    <a:lumMod val="25000"/>
                  </a:schemeClr>
                </a:solidFill>
                <a:latin typeface="Abadi" panose="020B0604020104020204" pitchFamily="34" charset="0"/>
              </a:rPr>
              <a:t>LaunchSite</a:t>
            </a:r>
            <a:r>
              <a:rPr lang="en-US" sz="2000" dirty="0">
                <a:solidFill>
                  <a:schemeClr val="accent3">
                    <a:lumMod val="25000"/>
                  </a:schemeClr>
                </a:solidFill>
                <a:latin typeface="Abadi" panose="020B0604020104020204" pitchFamily="34" charset="0"/>
              </a:rPr>
              <a:t>, Outcome, </a:t>
            </a:r>
          </a:p>
          <a:p>
            <a:pPr>
              <a:lnSpc>
                <a:spcPct val="100000"/>
              </a:lnSpc>
              <a:spcBef>
                <a:spcPts val="1400"/>
              </a:spcBef>
            </a:pPr>
            <a:r>
              <a:rPr lang="en-US" sz="2000" dirty="0">
                <a:solidFill>
                  <a:schemeClr val="accent3">
                    <a:lumMod val="25000"/>
                  </a:schemeClr>
                </a:solidFill>
                <a:latin typeface="Abadi" panose="020B0604020104020204" pitchFamily="34" charset="0"/>
              </a:rPr>
              <a:t>Flights, </a:t>
            </a:r>
            <a:r>
              <a:rPr lang="en-US" sz="2000" dirty="0" err="1">
                <a:solidFill>
                  <a:schemeClr val="accent3">
                    <a:lumMod val="25000"/>
                  </a:schemeClr>
                </a:solidFill>
                <a:latin typeface="Abadi" panose="020B0604020104020204" pitchFamily="34" charset="0"/>
              </a:rPr>
              <a:t>GridFins</a:t>
            </a:r>
            <a:r>
              <a:rPr lang="en-US" sz="2000" dirty="0">
                <a:solidFill>
                  <a:schemeClr val="accent3">
                    <a:lumMod val="25000"/>
                  </a:schemeClr>
                </a:solidFill>
                <a:latin typeface="Abadi" panose="020B0604020104020204" pitchFamily="34" charset="0"/>
              </a:rPr>
              <a:t>, Reused, Legs, </a:t>
            </a:r>
            <a:r>
              <a:rPr lang="en-US" sz="2000" dirty="0" err="1">
                <a:solidFill>
                  <a:schemeClr val="accent3">
                    <a:lumMod val="25000"/>
                  </a:schemeClr>
                </a:solidFill>
                <a:latin typeface="Abadi" panose="020B0604020104020204" pitchFamily="34" charset="0"/>
              </a:rPr>
              <a:t>LandingPad</a:t>
            </a:r>
            <a:r>
              <a:rPr lang="en-US" sz="2000" dirty="0">
                <a:solidFill>
                  <a:schemeClr val="accent3">
                    <a:lumMod val="25000"/>
                  </a:schemeClr>
                </a:solidFill>
                <a:latin typeface="Abadi" panose="020B0604020104020204" pitchFamily="34" charset="0"/>
              </a:rPr>
              <a:t>, Block, </a:t>
            </a:r>
            <a:r>
              <a:rPr lang="en-US" sz="2000" dirty="0" err="1">
                <a:solidFill>
                  <a:schemeClr val="accent3">
                    <a:lumMod val="25000"/>
                  </a:schemeClr>
                </a:solidFill>
                <a:latin typeface="Abadi" panose="020B0604020104020204" pitchFamily="34" charset="0"/>
              </a:rPr>
              <a:t>ReusedCount</a:t>
            </a:r>
            <a:r>
              <a:rPr lang="en-US" sz="2000" dirty="0">
                <a:solidFill>
                  <a:schemeClr val="accent3">
                    <a:lumMod val="25000"/>
                  </a:schemeClr>
                </a:solidFill>
                <a:latin typeface="Abadi" panose="020B0604020104020204" pitchFamily="34" charset="0"/>
              </a:rPr>
              <a:t>, Serial, Longitude, </a:t>
            </a:r>
          </a:p>
          <a:p>
            <a:pPr>
              <a:lnSpc>
                <a:spcPct val="100000"/>
              </a:lnSpc>
              <a:spcBef>
                <a:spcPts val="1400"/>
              </a:spcBef>
            </a:pPr>
            <a:r>
              <a:rPr lang="en-US" sz="2000" dirty="0">
                <a:solidFill>
                  <a:schemeClr val="accent3">
                    <a:lumMod val="25000"/>
                  </a:schemeClr>
                </a:solidFill>
                <a:latin typeface="Abadi" panose="020B0604020104020204" pitchFamily="34" charset="0"/>
              </a:rPr>
              <a:t>Latitude  </a:t>
            </a:r>
          </a:p>
          <a:p>
            <a:pPr>
              <a:lnSpc>
                <a:spcPct val="100000"/>
              </a:lnSpc>
              <a:spcBef>
                <a:spcPts val="1400"/>
              </a:spcBef>
            </a:pPr>
            <a:r>
              <a:rPr lang="en-US" sz="2000" dirty="0">
                <a:solidFill>
                  <a:schemeClr val="accent3">
                    <a:lumMod val="25000"/>
                  </a:schemeClr>
                </a:solidFill>
                <a:latin typeface="Abadi" panose="020B0604020104020204" pitchFamily="34" charset="0"/>
              </a:rPr>
              <a:t>Data Columns are obtained by using Wikipedia Web Scraping:  </a:t>
            </a:r>
          </a:p>
          <a:p>
            <a:pPr>
              <a:lnSpc>
                <a:spcPct val="100000"/>
              </a:lnSpc>
              <a:spcBef>
                <a:spcPts val="1400"/>
              </a:spcBef>
            </a:pPr>
            <a:r>
              <a:rPr lang="en-US" sz="2000" dirty="0">
                <a:solidFill>
                  <a:schemeClr val="accent3">
                    <a:lumMod val="25000"/>
                  </a:schemeClr>
                </a:solidFill>
                <a:latin typeface="Abadi" panose="020B0604020104020204" pitchFamily="34" charset="0"/>
              </a:rPr>
              <a:t>Flight No., Launch site, Payload, </a:t>
            </a:r>
            <a:r>
              <a:rPr lang="en-US" sz="2000" dirty="0" err="1">
                <a:solidFill>
                  <a:schemeClr val="accent3">
                    <a:lumMod val="25000"/>
                  </a:schemeClr>
                </a:solidFill>
                <a:latin typeface="Abadi" panose="020B0604020104020204" pitchFamily="34" charset="0"/>
              </a:rPr>
              <a:t>PayloadMass</a:t>
            </a:r>
            <a:r>
              <a:rPr lang="en-US" sz="2000" dirty="0">
                <a:solidFill>
                  <a:schemeClr val="accent3">
                    <a:lumMod val="25000"/>
                  </a:schemeClr>
                </a:solidFill>
                <a:latin typeface="Abadi" panose="020B0604020104020204" pitchFamily="34" charset="0"/>
              </a:rPr>
              <a:t>, Orbit, Customer, Launch outcome, </a:t>
            </a:r>
          </a:p>
          <a:p>
            <a:pPr>
              <a:lnSpc>
                <a:spcPct val="100000"/>
              </a:lnSpc>
              <a:spcBef>
                <a:spcPts val="1400"/>
              </a:spcBef>
            </a:pPr>
            <a:r>
              <a:rPr lang="en-US" sz="2000" dirty="0">
                <a:solidFill>
                  <a:schemeClr val="accent3">
                    <a:lumMod val="25000"/>
                  </a:schemeClr>
                </a:solidFill>
                <a:latin typeface="Abadi" panose="020B0604020104020204" pitchFamily="34" charset="0"/>
              </a:rPr>
              <a:t>Version Booster, Booster landing, Date, Time </a:t>
            </a:r>
            <a:endParaRPr lang="en-US" sz="200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C990B967-BF35-46B1-B983-6D58F96FE94D}"/>
              </a:ext>
            </a:extLst>
          </p:cNvPr>
          <p:cNvSpPr/>
          <p:nvPr/>
        </p:nvSpPr>
        <p:spPr>
          <a:xfrm>
            <a:off x="6240780" y="2068830"/>
            <a:ext cx="4137660" cy="33147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NG"/>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128</TotalTime>
  <Words>1605</Words>
  <Application>Microsoft Office PowerPoint</Application>
  <PresentationFormat>Widescreen</PresentationFormat>
  <Paragraphs>252</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uy</dc:creator>
  <cp:lastModifiedBy>Jane</cp:lastModifiedBy>
  <cp:revision>203</cp:revision>
  <dcterms:created xsi:type="dcterms:W3CDTF">2021-04-29T18:58:34Z</dcterms:created>
  <dcterms:modified xsi:type="dcterms:W3CDTF">2024-07-03T11:24:52Z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